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797675" cy="99298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93517-36BF-4A50-BC46-721865BEECEF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76421-409B-4770-A8F3-FD0831DA1E5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35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24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424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562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08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055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711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623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714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77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868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31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9C13-F2A2-4EC5-AEC9-00D54F65960E}" type="datetimeFigureOut">
              <a:rPr lang="ca-ES" smtClean="0"/>
              <a:pPr/>
              <a:t>30/1/2020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3116-7D3E-41D1-BD40-E764C40385B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60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projecteemm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/>
        </p:nvSpPr>
        <p:spPr>
          <a:xfrm>
            <a:off x="-11868" y="1"/>
            <a:ext cx="3059831" cy="6862190"/>
          </a:xfrm>
          <a:prstGeom prst="rect">
            <a:avLst/>
          </a:prstGeom>
          <a:solidFill>
            <a:srgbClr val="F6B8A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87" b="79014" l="16256" r="86809"/>
                    </a14:imgEffect>
                  </a14:imgLayer>
                </a14:imgProps>
              </a:ext>
            </a:extLst>
          </a:blip>
          <a:srcRect l="17397" t="20742" r="13491" b="17753"/>
          <a:stretch/>
        </p:blipFill>
        <p:spPr bwMode="auto">
          <a:xfrm>
            <a:off x="433947" y="4472404"/>
            <a:ext cx="2187250" cy="19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0 Rectángulo"/>
          <p:cNvSpPr/>
          <p:nvPr/>
        </p:nvSpPr>
        <p:spPr>
          <a:xfrm>
            <a:off x="139396" y="260647"/>
            <a:ext cx="288032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buClr>
                <a:srgbClr val="F6B8AC"/>
              </a:buClr>
            </a:pPr>
            <a:r>
              <a:rPr lang="ca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A Terres de l’Ebre impulsem la investigació en càncer de mama </a:t>
            </a:r>
          </a:p>
        </p:txBody>
      </p:sp>
      <p:pic>
        <p:nvPicPr>
          <p:cNvPr id="31" name="Picture 4" descr="Resultat d'imatges de fundació ferran logo tortos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" y="6418980"/>
            <a:ext cx="1037354" cy="4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39396" y="1276311"/>
            <a:ext cx="2736304" cy="32008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a-ES" sz="1200" b="1" dirty="0">
                <a:solidFill>
                  <a:srgbClr val="262626"/>
                </a:solidFill>
              </a:rPr>
              <a:t>Projecte Emma</a:t>
            </a:r>
          </a:p>
          <a:p>
            <a:pPr>
              <a:spcAft>
                <a:spcPts val="8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projecte Emma és una iniciativa de la Fundació Doctor Ferran </a:t>
            </a:r>
            <a:r>
              <a:rPr lang="ca-ES" sz="1000" dirty="0"/>
              <a:t>per a reforçar 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investigació biomèdica en el càncer de mama a l’ICS Terres de l’Ebre. </a:t>
            </a:r>
          </a:p>
          <a:p>
            <a:pPr>
              <a:spcAft>
                <a:spcPts val="8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grup d’investigació en Patologia Oncològica i Bioinformàtica de Terres de l’Ebre, amb seu a l'Hospital de Tortosa Verge de la Cinta, fa més de 15 anys que investiga el càncer de mama. Actualment treballa per a conèixer els mecanismes que, a través dels ganglis de l’aixella, </a:t>
            </a:r>
            <a:r>
              <a:rPr lang="ca-ES" sz="1000" dirty="0"/>
              <a:t>propaguen 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càncer de mama a la resta dels cos. </a:t>
            </a:r>
          </a:p>
          <a:p>
            <a:pPr>
              <a:spcAft>
                <a:spcPts val="8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projecte Emma és essencial per a seguir desenvolupant </a:t>
            </a:r>
            <a:r>
              <a:rPr lang="ca-ES" sz="1000" dirty="0"/>
              <a:t>la recerca</a:t>
            </a:r>
            <a:r>
              <a:rPr lang="ca-ES" sz="1000" dirty="0">
                <a:solidFill>
                  <a:srgbClr val="FF0000"/>
                </a:solidFill>
              </a:rPr>
              <a:t> 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 permeti  entendre el comportament d’aquests ganglis i la seva implicació en la disseminació de la malaltia i l’afectació en la supervivència de les pacients. </a:t>
            </a:r>
          </a:p>
        </p:txBody>
      </p:sp>
      <p:sp>
        <p:nvSpPr>
          <p:cNvPr id="2" name="QuadreDeText 1"/>
          <p:cNvSpPr txBox="1"/>
          <p:nvPr/>
        </p:nvSpPr>
        <p:spPr>
          <a:xfrm>
            <a:off x="1503028" y="5964006"/>
            <a:ext cx="1440160" cy="271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ca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L’EBRE INVESTIGA </a:t>
            </a:r>
          </a:p>
          <a:p>
            <a:pPr>
              <a:lnSpc>
                <a:spcPts val="700"/>
              </a:lnSpc>
            </a:pPr>
            <a:r>
              <a:rPr lang="ca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 CÀNCER DE MAMA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09" y="6518948"/>
            <a:ext cx="1308224" cy="23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Agrupa 2"/>
          <p:cNvGrpSpPr/>
          <p:nvPr/>
        </p:nvGrpSpPr>
        <p:grpSpPr>
          <a:xfrm>
            <a:off x="3037910" y="-4190"/>
            <a:ext cx="3059831" cy="6862190"/>
            <a:chOff x="3059310" y="-4190"/>
            <a:chExt cx="3059831" cy="6862190"/>
          </a:xfrm>
        </p:grpSpPr>
        <p:sp>
          <p:nvSpPr>
            <p:cNvPr id="12" name="Rectangle 1"/>
            <p:cNvSpPr/>
            <p:nvPr/>
          </p:nvSpPr>
          <p:spPr>
            <a:xfrm>
              <a:off x="3059310" y="-4190"/>
              <a:ext cx="3059831" cy="6862190"/>
            </a:xfrm>
            <a:prstGeom prst="rect">
              <a:avLst/>
            </a:prstGeom>
            <a:solidFill>
              <a:srgbClr val="F6B8A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87" b="79014" l="16256" r="86809"/>
                      </a14:imgEffect>
                    </a14:imgLayer>
                  </a14:imgProps>
                </a:ext>
              </a:extLst>
            </a:blip>
            <a:srcRect l="17397" t="20742" r="13491" b="17753"/>
            <a:stretch/>
          </p:blipFill>
          <p:spPr bwMode="auto">
            <a:xfrm>
              <a:off x="3505125" y="4468213"/>
              <a:ext cx="2187250" cy="194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20 Rectángulo"/>
            <p:cNvSpPr/>
            <p:nvPr/>
          </p:nvSpPr>
          <p:spPr>
            <a:xfrm>
              <a:off x="3210574" y="256456"/>
              <a:ext cx="2880320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buClr>
                  <a:srgbClr val="F6B8AC"/>
                </a:buClr>
              </a:pPr>
              <a:r>
                <a:rPr lang="ca-E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anose="02070603080606020203" pitchFamily="18" charset="0"/>
                </a:rPr>
                <a:t>A Terres de l’Ebre impulsem la investigació en càncer de mama </a:t>
              </a:r>
            </a:p>
          </p:txBody>
        </p:sp>
        <p:pic>
          <p:nvPicPr>
            <p:cNvPr id="16" name="Picture 4" descr="Resultat d'imatges de fundació ferran logo tort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770" y="6414789"/>
              <a:ext cx="1037354" cy="41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210574" y="1272120"/>
              <a:ext cx="2736304" cy="320087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ca-ES" sz="1200" b="1" dirty="0">
                  <a:solidFill>
                    <a:srgbClr val="262626"/>
                  </a:solidFill>
                </a:rPr>
                <a:t>Projecte Emma</a:t>
              </a:r>
            </a:p>
            <a:p>
              <a:pPr>
                <a:spcAft>
                  <a:spcPts val="8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projecte Emma és una iniciativa de la Fundació Doctor Ferran </a:t>
              </a:r>
              <a:r>
                <a:rPr lang="ca-ES" sz="1000" dirty="0"/>
                <a:t>per a reforçar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la investigació biomèdica en el càncer de mama a l’ICS Terres de l’Ebre. </a:t>
              </a:r>
            </a:p>
            <a:p>
              <a:pPr>
                <a:spcAft>
                  <a:spcPts val="8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grup d’investigació en Patologia Oncològica i Bioinformàtica de Terres de l’Ebre, amb seu a l'Hospital de Tortosa Verge de la Cinta, fa més de 15 anys que investiga el càncer de mama. Actualment treballa per a conèixer els mecanismes que, a través dels ganglis de l’aixella, </a:t>
              </a:r>
              <a:r>
                <a:rPr lang="ca-ES" sz="1000" dirty="0"/>
                <a:t>propaguen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càncer de mama a la resta dels cos. </a:t>
              </a:r>
            </a:p>
            <a:p>
              <a:pPr>
                <a:spcAft>
                  <a:spcPts val="8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projecte Emma és essencial per a seguir desenvolupant </a:t>
              </a:r>
              <a:r>
                <a:rPr lang="ca-ES" sz="1000" dirty="0"/>
                <a:t>la recerca</a:t>
              </a:r>
              <a:r>
                <a:rPr lang="ca-ES" sz="1000" dirty="0">
                  <a:solidFill>
                    <a:srgbClr val="FF0000"/>
                  </a:solidFill>
                </a:rPr>
                <a:t>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que permeti  entendre el comportament d’aquests ganglis i la seva implicació en la disseminació de la malaltia i l’afectació en la supervivència de les pacients. </a:t>
              </a:r>
            </a:p>
          </p:txBody>
        </p:sp>
        <p:sp>
          <p:nvSpPr>
            <p:cNvPr id="18" name="QuadreDeText 17"/>
            <p:cNvSpPr txBox="1"/>
            <p:nvPr/>
          </p:nvSpPr>
          <p:spPr>
            <a:xfrm>
              <a:off x="4574206" y="5959815"/>
              <a:ext cx="1440160" cy="271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ca-E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L’EBRE INVESTIGA </a:t>
              </a:r>
            </a:p>
            <a:p>
              <a:pPr>
                <a:lnSpc>
                  <a:spcPts val="700"/>
                </a:lnSpc>
              </a:pPr>
              <a:r>
                <a:rPr lang="ca-E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EL CÀNCER DE MAMA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087" y="6514757"/>
              <a:ext cx="1308224" cy="23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Agrupa 29"/>
          <p:cNvGrpSpPr/>
          <p:nvPr/>
        </p:nvGrpSpPr>
        <p:grpSpPr>
          <a:xfrm>
            <a:off x="6087403" y="-3270"/>
            <a:ext cx="3059831" cy="6862190"/>
            <a:chOff x="3059310" y="-4190"/>
            <a:chExt cx="3059831" cy="6862190"/>
          </a:xfrm>
        </p:grpSpPr>
        <p:sp>
          <p:nvSpPr>
            <p:cNvPr id="32" name="Rectangle 1"/>
            <p:cNvSpPr/>
            <p:nvPr/>
          </p:nvSpPr>
          <p:spPr>
            <a:xfrm>
              <a:off x="3059310" y="-4190"/>
              <a:ext cx="3059831" cy="6862190"/>
            </a:xfrm>
            <a:prstGeom prst="rect">
              <a:avLst/>
            </a:prstGeom>
            <a:solidFill>
              <a:srgbClr val="F6B8A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787" b="79014" l="16256" r="86809"/>
                      </a14:imgEffect>
                    </a14:imgLayer>
                  </a14:imgProps>
                </a:ext>
              </a:extLst>
            </a:blip>
            <a:srcRect l="17397" t="20742" r="13491" b="17753"/>
            <a:stretch/>
          </p:blipFill>
          <p:spPr bwMode="auto">
            <a:xfrm>
              <a:off x="3505125" y="4468213"/>
              <a:ext cx="2187250" cy="194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20 Rectángulo"/>
            <p:cNvSpPr/>
            <p:nvPr/>
          </p:nvSpPr>
          <p:spPr>
            <a:xfrm>
              <a:off x="3210574" y="256456"/>
              <a:ext cx="2880320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buClr>
                  <a:srgbClr val="F6B8AC"/>
                </a:buClr>
              </a:pPr>
              <a:r>
                <a:rPr lang="ca-E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anose="02070603080606020203" pitchFamily="18" charset="0"/>
                </a:rPr>
                <a:t>A Terres de l’Ebre impulsem la investigació en càncer de mama </a:t>
              </a:r>
            </a:p>
          </p:txBody>
        </p:sp>
        <p:pic>
          <p:nvPicPr>
            <p:cNvPr id="36" name="Picture 4" descr="Resultat d'imatges de fundació ferran logo tortos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770" y="6414789"/>
              <a:ext cx="1037354" cy="41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3210574" y="1272120"/>
              <a:ext cx="2736304" cy="320087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ca-ES" sz="1200" b="1" dirty="0">
                  <a:solidFill>
                    <a:srgbClr val="262626"/>
                  </a:solidFill>
                </a:rPr>
                <a:t>Projecte Emma</a:t>
              </a:r>
            </a:p>
            <a:p>
              <a:pPr>
                <a:spcAft>
                  <a:spcPts val="8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projecte Emma és una iniciativa de la Fundació Doctor Ferran </a:t>
              </a:r>
              <a:r>
                <a:rPr lang="ca-ES" sz="1000" dirty="0"/>
                <a:t>per a reforçar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la investigació biomèdica en el càncer de mama a l’ICS Terres de l’Ebre. </a:t>
              </a:r>
            </a:p>
            <a:p>
              <a:pPr>
                <a:spcAft>
                  <a:spcPts val="8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grup d’investigació en Patologia Oncològica i Bioinformàtica de Terres de l’Ebre, amb seu a l'Hospital de Tortosa Verge de la Cinta, fa més de 15 anys que investiga el càncer de mama. Actualment treballa per a conèixer els mecanismes que, a través dels ganglis de l’aixella, </a:t>
              </a:r>
              <a:r>
                <a:rPr lang="ca-ES" sz="1000" dirty="0"/>
                <a:t>propaguen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càncer de mama a la resta dels cos. </a:t>
              </a:r>
            </a:p>
            <a:p>
              <a:pPr>
                <a:spcAft>
                  <a:spcPts val="8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 projecte Emma és essencial per a seguir desenvolupant </a:t>
              </a:r>
              <a:r>
                <a:rPr lang="ca-ES" sz="1000" dirty="0"/>
                <a:t>la recerca</a:t>
              </a:r>
              <a:r>
                <a:rPr lang="ca-ES" sz="1000" dirty="0">
                  <a:solidFill>
                    <a:srgbClr val="FF0000"/>
                  </a:solidFill>
                </a:rPr>
                <a:t>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que permeti  entendre el comportament d’aquests ganglis i la seva implicació en la disseminació de la malaltia i l’afectació en la supervivència de les pacients. </a:t>
              </a:r>
            </a:p>
          </p:txBody>
        </p:sp>
        <p:sp>
          <p:nvSpPr>
            <p:cNvPr id="38" name="QuadreDeText 37"/>
            <p:cNvSpPr txBox="1"/>
            <p:nvPr/>
          </p:nvSpPr>
          <p:spPr>
            <a:xfrm>
              <a:off x="4574206" y="5959815"/>
              <a:ext cx="1440160" cy="271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ca-E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L’EBRE INVESTIGA </a:t>
              </a:r>
            </a:p>
            <a:p>
              <a:pPr>
                <a:lnSpc>
                  <a:spcPts val="700"/>
                </a:lnSpc>
              </a:pPr>
              <a:r>
                <a:rPr lang="ca-E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EL CÀNCER DE MAMA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087" y="6514757"/>
              <a:ext cx="1308224" cy="23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2" descr="C:\Users\Marta\Documents\EMMA\LUPINI_RATINI_FONDO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165304"/>
            <a:ext cx="504056" cy="252240"/>
          </a:xfrm>
          <a:prstGeom prst="rect">
            <a:avLst/>
          </a:prstGeom>
          <a:noFill/>
        </p:spPr>
      </p:pic>
      <p:pic>
        <p:nvPicPr>
          <p:cNvPr id="27" name="Picture 2" descr="C:\Users\Marta\Documents\EMMA\LUPINI_RATINI_FONDO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6165304"/>
            <a:ext cx="504056" cy="252240"/>
          </a:xfrm>
          <a:prstGeom prst="rect">
            <a:avLst/>
          </a:prstGeom>
          <a:noFill/>
        </p:spPr>
      </p:pic>
      <p:pic>
        <p:nvPicPr>
          <p:cNvPr id="40" name="Picture 2" descr="C:\Users\Marta\Documents\EMMA\LUPINI_RATINI_FONDO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6389" y="6165304"/>
            <a:ext cx="504056" cy="25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36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/>
        </p:nvSpPr>
        <p:spPr>
          <a:xfrm>
            <a:off x="-1307" y="0"/>
            <a:ext cx="3059831" cy="6858000"/>
          </a:xfrm>
          <a:prstGeom prst="rect">
            <a:avLst/>
          </a:prstGeom>
          <a:solidFill>
            <a:srgbClr val="F6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dirty="0"/>
          </a:p>
        </p:txBody>
      </p:sp>
      <p:sp>
        <p:nvSpPr>
          <p:cNvPr id="13" name="Rectangle arrodonit 12"/>
          <p:cNvSpPr/>
          <p:nvPr/>
        </p:nvSpPr>
        <p:spPr>
          <a:xfrm>
            <a:off x="170628" y="260648"/>
            <a:ext cx="2799680" cy="263599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32 Rectángulo"/>
          <p:cNvSpPr/>
          <p:nvPr/>
        </p:nvSpPr>
        <p:spPr>
          <a:xfrm>
            <a:off x="298823" y="5987025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ca-ES" sz="1100" b="1" dirty="0">
                <a:ea typeface="Calibri" pitchFamily="34" charset="0"/>
                <a:cs typeface="Times New Roman" pitchFamily="18" charset="0"/>
              </a:rPr>
              <a:t>Fes el teu donatiu:</a:t>
            </a:r>
          </a:p>
        </p:txBody>
      </p:sp>
      <p:pic>
        <p:nvPicPr>
          <p:cNvPr id="27" name="Picture 2" descr="C:\Users\38073518P\AppData\Local\Microsoft\Windows\Temporary Internet Files\Content.Outlook\ON7M207T\qr_negr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51" y="5987025"/>
            <a:ext cx="806887" cy="8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" y="872766"/>
            <a:ext cx="1391935" cy="207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32 Rectángulo"/>
          <p:cNvSpPr/>
          <p:nvPr/>
        </p:nvSpPr>
        <p:spPr>
          <a:xfrm>
            <a:off x="406054" y="428646"/>
            <a:ext cx="2328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Percentatge de pacients diagnosticades de càncer de mama a escala nacional el 2018 </a:t>
            </a:r>
          </a:p>
        </p:txBody>
      </p:sp>
      <p:sp>
        <p:nvSpPr>
          <p:cNvPr id="14" name="44 Rectángulo"/>
          <p:cNvSpPr/>
          <p:nvPr/>
        </p:nvSpPr>
        <p:spPr>
          <a:xfrm>
            <a:off x="1396500" y="2276872"/>
            <a:ext cx="1681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b="1" dirty="0"/>
              <a:t>El càncer de mama és el</a:t>
            </a:r>
            <a:r>
              <a:rPr lang="ca-ES" sz="1000" b="1" i="1" dirty="0"/>
              <a:t> </a:t>
            </a:r>
            <a:br>
              <a:rPr lang="ca-ES" sz="1000" b="1" i="1" dirty="0"/>
            </a:br>
            <a:r>
              <a:rPr lang="ca-ES" sz="1000" b="1" dirty="0"/>
              <a:t>més freqüent</a:t>
            </a:r>
            <a:r>
              <a:rPr lang="ca-ES" sz="1000" b="1" i="1" dirty="0"/>
              <a:t> </a:t>
            </a:r>
            <a:r>
              <a:rPr lang="ca-ES" sz="1000" b="1" dirty="0"/>
              <a:t>en</a:t>
            </a:r>
            <a:r>
              <a:rPr lang="ca-ES" sz="1000" b="1" i="1" dirty="0"/>
              <a:t> </a:t>
            </a:r>
            <a:r>
              <a:rPr lang="ca-ES" sz="1000" b="1" dirty="0"/>
              <a:t>les dones arreu del món.</a:t>
            </a:r>
            <a:endParaRPr lang="es-ES" sz="1000" b="1" dirty="0"/>
          </a:p>
        </p:txBody>
      </p:sp>
      <p:sp>
        <p:nvSpPr>
          <p:cNvPr id="25" name="Rectangle 24"/>
          <p:cNvSpPr/>
          <p:nvPr/>
        </p:nvSpPr>
        <p:spPr>
          <a:xfrm>
            <a:off x="179506" y="2942823"/>
            <a:ext cx="2736304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a-ES" sz="1200" b="1" dirty="0">
                <a:solidFill>
                  <a:srgbClr val="262626"/>
                </a:solidFill>
              </a:rPr>
              <a:t>El nostre objectiu </a:t>
            </a:r>
          </a:p>
          <a:p>
            <a:pPr lvl="0">
              <a:spcAft>
                <a:spcPts val="4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els mecanismes immunològics dels ganglis axil·lars que poden estar implicats en la transmissió del càncer de mama a la resta del cos.</a:t>
            </a:r>
          </a:p>
          <a:p>
            <a:pPr>
              <a:spcAft>
                <a:spcPts val="400"/>
              </a:spcAft>
            </a:pPr>
            <a:r>
              <a:rPr lang="ca-ES" sz="1200" b="1" dirty="0">
                <a:solidFill>
                  <a:srgbClr val="262626"/>
                </a:solidFill>
              </a:rPr>
              <a:t>Amb la teva col·laboració podrem:</a:t>
            </a:r>
          </a:p>
          <a:p>
            <a:pPr marL="180975" lvl="0" indent="-180975"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Donar un nou impuls a la recerca en càncer de mama a les Terres de l’Ebre.</a:t>
            </a:r>
            <a:r>
              <a:rPr lang="ca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marL="180975" lvl="0" indent="-180975"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Retenir el talent investigador amb  la contractació d’un jove investigador </a:t>
            </a:r>
            <a:r>
              <a:rPr lang="ca-E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postdoctoral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territori.</a:t>
            </a:r>
          </a:p>
          <a:p>
            <a:pPr>
              <a:spcAft>
                <a:spcPts val="4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Amb la suma d’expertesa, coneixement i talent, investigarem per a reduir el </a:t>
            </a:r>
            <a:r>
              <a:rPr lang="ca-ES" sz="1000" dirty="0"/>
              <a:t>percentatge de 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pacients amb metàstasi.</a:t>
            </a:r>
          </a:p>
          <a:p>
            <a:pPr>
              <a:spcAft>
                <a:spcPts val="4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Suma’t, tu també, al projecte Emma!</a:t>
            </a:r>
          </a:p>
          <a:p>
            <a:pPr lvl="0">
              <a:spcAft>
                <a:spcPts val="400"/>
              </a:spcAft>
            </a:pPr>
            <a:r>
              <a:rPr lang="ca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Informa-te’n a  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itchFamily="34" charset="0"/>
                <a:cs typeface="Times New Roman" pitchFamily="18" charset="0"/>
                <a:hlinkClick r:id="rId4"/>
              </a:rPr>
              <a:t>www.projecteemma.org</a:t>
            </a:r>
            <a:endParaRPr lang="es-E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C:\Users\38073518P\AppData\Local\Microsoft\Windows\Temporary Internet Files\Content.Outlook\ON7M207T\gràfic cancer de mam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2873"/>
            <a:ext cx="1726884" cy="15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or recte 15"/>
          <p:cNvCxnSpPr/>
          <p:nvPr/>
        </p:nvCxnSpPr>
        <p:spPr>
          <a:xfrm>
            <a:off x="6087728" y="10171"/>
            <a:ext cx="0" cy="2504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recte 48"/>
          <p:cNvCxnSpPr/>
          <p:nvPr/>
        </p:nvCxnSpPr>
        <p:spPr>
          <a:xfrm>
            <a:off x="6108378" y="-123823"/>
            <a:ext cx="0" cy="2606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 1"/>
          <p:cNvGrpSpPr/>
          <p:nvPr/>
        </p:nvGrpSpPr>
        <p:grpSpPr>
          <a:xfrm>
            <a:off x="3046351" y="-113406"/>
            <a:ext cx="3078881" cy="6972299"/>
            <a:chOff x="151093" y="38101"/>
            <a:chExt cx="3078881" cy="6972299"/>
          </a:xfrm>
        </p:grpSpPr>
        <p:sp>
          <p:nvSpPr>
            <p:cNvPr id="17" name="Rectangle 1"/>
            <p:cNvSpPr/>
            <p:nvPr/>
          </p:nvSpPr>
          <p:spPr>
            <a:xfrm>
              <a:off x="151093" y="152400"/>
              <a:ext cx="3059831" cy="6858000"/>
            </a:xfrm>
            <a:prstGeom prst="rect">
              <a:avLst/>
            </a:prstGeom>
            <a:solidFill>
              <a:srgbClr val="F6B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600" dirty="0"/>
            </a:p>
          </p:txBody>
        </p:sp>
        <p:sp>
          <p:nvSpPr>
            <p:cNvPr id="18" name="Rectangle arrodonit 17"/>
            <p:cNvSpPr/>
            <p:nvPr/>
          </p:nvSpPr>
          <p:spPr>
            <a:xfrm>
              <a:off x="323028" y="413048"/>
              <a:ext cx="2799680" cy="263599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32 Rectángulo"/>
            <p:cNvSpPr/>
            <p:nvPr/>
          </p:nvSpPr>
          <p:spPr>
            <a:xfrm>
              <a:off x="451223" y="6139425"/>
              <a:ext cx="12666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600"/>
                </a:spcAft>
              </a:pPr>
              <a:r>
                <a:rPr lang="ca-ES" sz="1100" b="1" dirty="0">
                  <a:ea typeface="Calibri" pitchFamily="34" charset="0"/>
                  <a:cs typeface="Times New Roman" pitchFamily="18" charset="0"/>
                </a:rPr>
                <a:t>Fes el teu donatiu:</a:t>
              </a:r>
            </a:p>
          </p:txBody>
        </p:sp>
        <p:pic>
          <p:nvPicPr>
            <p:cNvPr id="20" name="Picture 2" descr="C:\Users\38073518P\AppData\Local\Microsoft\Windows\Temporary Internet Files\Content.Outlook\ON7M207T\qr_negre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951" y="6139425"/>
              <a:ext cx="806887" cy="806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86" y="1025166"/>
              <a:ext cx="1391935" cy="2070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32 Rectángulo"/>
            <p:cNvSpPr/>
            <p:nvPr/>
          </p:nvSpPr>
          <p:spPr>
            <a:xfrm>
              <a:off x="558454" y="581046"/>
              <a:ext cx="23288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Percentatge de pacients diagnosticades de càncer de mama a escala nacional el 2018 </a:t>
              </a:r>
            </a:p>
          </p:txBody>
        </p:sp>
        <p:sp>
          <p:nvSpPr>
            <p:cNvPr id="28" name="44 Rectángulo"/>
            <p:cNvSpPr/>
            <p:nvPr/>
          </p:nvSpPr>
          <p:spPr>
            <a:xfrm>
              <a:off x="1548900" y="2429272"/>
              <a:ext cx="168107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000" b="1" dirty="0"/>
                <a:t>El càncer de mama és el</a:t>
              </a:r>
              <a:r>
                <a:rPr lang="ca-ES" sz="1000" b="1" i="1" dirty="0"/>
                <a:t> </a:t>
              </a:r>
              <a:br>
                <a:rPr lang="ca-ES" sz="1000" b="1" i="1" dirty="0"/>
              </a:br>
              <a:r>
                <a:rPr lang="ca-ES" sz="1000" b="1" dirty="0"/>
                <a:t>més freqüent</a:t>
              </a:r>
              <a:r>
                <a:rPr lang="ca-ES" sz="1000" b="1" i="1" dirty="0"/>
                <a:t> </a:t>
              </a:r>
              <a:r>
                <a:rPr lang="ca-ES" sz="1000" b="1" dirty="0"/>
                <a:t>en</a:t>
              </a:r>
              <a:r>
                <a:rPr lang="ca-ES" sz="1000" b="1" i="1" dirty="0"/>
                <a:t> </a:t>
              </a:r>
              <a:r>
                <a:rPr lang="ca-ES" sz="1000" b="1" dirty="0"/>
                <a:t>les dones arreu del món.</a:t>
              </a:r>
              <a:endParaRPr lang="es-ES" sz="10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1906" y="3095223"/>
              <a:ext cx="2736304" cy="297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ca-ES" sz="1200" b="1" dirty="0">
                  <a:solidFill>
                    <a:srgbClr val="262626"/>
                  </a:solidFill>
                </a:rPr>
                <a:t>El nostre objectiu </a:t>
              </a:r>
            </a:p>
            <a:p>
              <a:pPr lvl="0">
                <a:spcAft>
                  <a:spcPts val="4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Identificar els mecanismes immunològics dels ganglis axil·lars que poden estar implicats en la transmissió del càncer de mama a la resta del cos.</a:t>
              </a:r>
            </a:p>
            <a:p>
              <a:pPr>
                <a:spcAft>
                  <a:spcPts val="400"/>
                </a:spcAft>
              </a:pPr>
              <a:r>
                <a:rPr lang="ca-ES" sz="1200" b="1" dirty="0">
                  <a:solidFill>
                    <a:srgbClr val="262626"/>
                  </a:solidFill>
                </a:rPr>
                <a:t>Amb la teva col·laboració podrem:</a:t>
              </a:r>
            </a:p>
            <a:p>
              <a:pPr marL="180975" lvl="0" indent="-180975">
                <a:spcAft>
                  <a:spcPts val="400"/>
                </a:spcAft>
                <a:buClr>
                  <a:schemeClr val="tx1"/>
                </a:buClr>
                <a:buFont typeface="Wingdings" panose="05000000000000000000" pitchFamily="2" charset="2"/>
                <a:buChar char="q"/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Donar un nou impuls a la recerca en càncer de mama a les Terres de l’Ebre.</a:t>
              </a:r>
              <a:r>
                <a: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</a:t>
              </a:r>
            </a:p>
            <a:p>
              <a:pPr marL="180975" lvl="0" indent="-180975">
                <a:spcAft>
                  <a:spcPts val="400"/>
                </a:spcAft>
                <a:buClr>
                  <a:schemeClr val="tx1"/>
                </a:buClr>
                <a:buFont typeface="Wingdings" panose="05000000000000000000" pitchFamily="2" charset="2"/>
                <a:buChar char="q"/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Retenir el talent investigador amb  la contractació d’un jove investigador </a:t>
              </a:r>
              <a:r>
                <a:rPr lang="ca-E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postdoctoral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del territori.</a:t>
              </a:r>
            </a:p>
            <a:p>
              <a:pPr>
                <a:spcAft>
                  <a:spcPts val="4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Amb la suma d’expertesa, coneixement i talent, investigarem per a reduir el </a:t>
              </a:r>
              <a:r>
                <a:rPr lang="ca-ES" sz="1000" dirty="0"/>
                <a:t>percentatge de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pacients amb metàstasi.</a:t>
              </a:r>
            </a:p>
            <a:p>
              <a:pPr>
                <a:spcAft>
                  <a:spcPts val="400"/>
                </a:spcAft>
              </a:pP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Suma’t, tu també, al projecte Emma!</a:t>
              </a:r>
            </a:p>
            <a:p>
              <a:pPr lvl="0">
                <a:spcAft>
                  <a:spcPts val="400"/>
                </a:spcAft>
              </a:pPr>
              <a:r>
                <a: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Informa-te’n a  </a:t>
              </a:r>
              <a:r>
                <a:rPr lang="ca-E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Calibri" pitchFamily="34" charset="0"/>
                  <a:cs typeface="Times New Roman" pitchFamily="18" charset="0"/>
                  <a:hlinkClick r:id="rId4"/>
                </a:rPr>
                <a:t>www.projecteemma.org</a:t>
              </a:r>
              <a:endPara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30" name="Picture 2" descr="C:\Users\38073518P\AppData\Local\Microsoft\Windows\Temporary Internet Files\Content.Outlook\ON7M207T\gràfic cancer de mama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040" y="875273"/>
              <a:ext cx="1726884" cy="1556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Connector recte 30"/>
            <p:cNvCxnSpPr/>
            <p:nvPr/>
          </p:nvCxnSpPr>
          <p:spPr>
            <a:xfrm>
              <a:off x="3204828" y="38101"/>
              <a:ext cx="0" cy="260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/>
          <p:nvPr/>
        </p:nvSpPr>
        <p:spPr>
          <a:xfrm>
            <a:off x="6088338" y="0"/>
            <a:ext cx="3059831" cy="6858000"/>
          </a:xfrm>
          <a:prstGeom prst="rect">
            <a:avLst/>
          </a:prstGeom>
          <a:solidFill>
            <a:srgbClr val="F6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 dirty="0"/>
          </a:p>
        </p:txBody>
      </p:sp>
      <p:sp>
        <p:nvSpPr>
          <p:cNvPr id="33" name="Rectangle arrodonit 32"/>
          <p:cNvSpPr/>
          <p:nvPr/>
        </p:nvSpPr>
        <p:spPr>
          <a:xfrm>
            <a:off x="6269798" y="260648"/>
            <a:ext cx="2799680" cy="263599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32 Rectángulo"/>
          <p:cNvSpPr/>
          <p:nvPr/>
        </p:nvSpPr>
        <p:spPr>
          <a:xfrm>
            <a:off x="6397993" y="5987025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ca-ES" sz="1100" b="1" dirty="0">
                <a:ea typeface="Calibri" pitchFamily="34" charset="0"/>
                <a:cs typeface="Times New Roman" pitchFamily="18" charset="0"/>
              </a:rPr>
              <a:t>Fes el teu donatiu:</a:t>
            </a:r>
          </a:p>
        </p:txBody>
      </p:sp>
      <p:pic>
        <p:nvPicPr>
          <p:cNvPr id="35" name="Picture 2" descr="C:\Users\38073518P\AppData\Local\Microsoft\Windows\Temporary Internet Files\Content.Outlook\ON7M207T\qr_negr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21" y="5987025"/>
            <a:ext cx="806887" cy="8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56" y="872766"/>
            <a:ext cx="1391935" cy="207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32 Rectángulo"/>
          <p:cNvSpPr/>
          <p:nvPr/>
        </p:nvSpPr>
        <p:spPr>
          <a:xfrm>
            <a:off x="6505224" y="428646"/>
            <a:ext cx="2328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Percentatge de pacients diagnosticades de càncer de mama a escala nacional el 2018 </a:t>
            </a:r>
          </a:p>
        </p:txBody>
      </p:sp>
      <p:sp>
        <p:nvSpPr>
          <p:cNvPr id="38" name="44 Rectángulo"/>
          <p:cNvSpPr/>
          <p:nvPr/>
        </p:nvSpPr>
        <p:spPr>
          <a:xfrm>
            <a:off x="7495670" y="2276872"/>
            <a:ext cx="1681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b="1" dirty="0"/>
              <a:t>El càncer de mama és el</a:t>
            </a:r>
            <a:r>
              <a:rPr lang="ca-ES" sz="1000" b="1" i="1" dirty="0"/>
              <a:t> </a:t>
            </a:r>
            <a:br>
              <a:rPr lang="ca-ES" sz="1000" b="1" i="1" dirty="0"/>
            </a:br>
            <a:r>
              <a:rPr lang="ca-ES" sz="1000" b="1" dirty="0"/>
              <a:t>més freqüent</a:t>
            </a:r>
            <a:r>
              <a:rPr lang="ca-ES" sz="1000" b="1" i="1" dirty="0"/>
              <a:t> </a:t>
            </a:r>
            <a:r>
              <a:rPr lang="ca-ES" sz="1000" b="1" dirty="0"/>
              <a:t>en</a:t>
            </a:r>
            <a:r>
              <a:rPr lang="ca-ES" sz="1000" b="1" i="1" dirty="0"/>
              <a:t> </a:t>
            </a:r>
            <a:r>
              <a:rPr lang="ca-ES" sz="1000" b="1" dirty="0"/>
              <a:t>les dones arreu del món.</a:t>
            </a:r>
            <a:endParaRPr lang="es-ES" sz="1000" b="1" dirty="0"/>
          </a:p>
        </p:txBody>
      </p:sp>
      <p:sp>
        <p:nvSpPr>
          <p:cNvPr id="39" name="Rectangle 38"/>
          <p:cNvSpPr/>
          <p:nvPr/>
        </p:nvSpPr>
        <p:spPr>
          <a:xfrm>
            <a:off x="6278676" y="2942823"/>
            <a:ext cx="2736304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ca-ES" sz="1200" b="1" dirty="0">
                <a:solidFill>
                  <a:srgbClr val="262626"/>
                </a:solidFill>
              </a:rPr>
              <a:t>El nostre objectiu </a:t>
            </a:r>
          </a:p>
          <a:p>
            <a:pPr lvl="0">
              <a:spcAft>
                <a:spcPts val="4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els mecanismes immunològics dels ganglis axil·lars que poden estar implicats en la transmissió del càncer de mama a la resta del cos.</a:t>
            </a:r>
          </a:p>
          <a:p>
            <a:pPr>
              <a:spcAft>
                <a:spcPts val="400"/>
              </a:spcAft>
            </a:pPr>
            <a:r>
              <a:rPr lang="ca-ES" sz="1200" b="1" dirty="0">
                <a:solidFill>
                  <a:srgbClr val="262626"/>
                </a:solidFill>
              </a:rPr>
              <a:t>Amb la teva col·laboració podrem:</a:t>
            </a:r>
          </a:p>
          <a:p>
            <a:pPr marL="180975" lvl="0" indent="-180975"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Donar un nou impuls a la recerca en càncer de mama a les Terres de l’Ebre.</a:t>
            </a:r>
            <a:r>
              <a:rPr lang="ca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marL="180975" lvl="0" indent="-180975"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Retenir el talent investigador amb  la contractació d’un jove investigador </a:t>
            </a:r>
            <a:r>
              <a:rPr lang="ca-E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postdoctoral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territori.</a:t>
            </a:r>
          </a:p>
          <a:p>
            <a:pPr>
              <a:spcAft>
                <a:spcPts val="4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Amb la suma d’expertesa, coneixement i talent, investigarem per a reduir el </a:t>
            </a:r>
            <a:r>
              <a:rPr lang="ca-ES" sz="1000" dirty="0"/>
              <a:t>percentatge de 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pacients amb metàstasi.</a:t>
            </a:r>
          </a:p>
          <a:p>
            <a:pPr>
              <a:spcAft>
                <a:spcPts val="400"/>
              </a:spcAft>
            </a:pP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Suma’t, tu també, al projecte Emma!</a:t>
            </a:r>
          </a:p>
          <a:p>
            <a:pPr lvl="0">
              <a:spcAft>
                <a:spcPts val="400"/>
              </a:spcAft>
            </a:pPr>
            <a:r>
              <a:rPr lang="ca-ES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Informa-te’n a  </a:t>
            </a:r>
            <a:r>
              <a:rPr lang="ca-E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itchFamily="34" charset="0"/>
                <a:cs typeface="Times New Roman" pitchFamily="18" charset="0"/>
                <a:hlinkClick r:id="rId4"/>
              </a:rPr>
              <a:t>www.projecteemma.org</a:t>
            </a:r>
            <a:endParaRPr lang="es-E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0" name="Picture 2" descr="C:\Users\38073518P\AppData\Local\Microsoft\Windows\Temporary Internet Files\Content.Outlook\ON7M207T\gràfic cancer de mam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10" y="722873"/>
            <a:ext cx="1726884" cy="15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or recte 14"/>
          <p:cNvCxnSpPr/>
          <p:nvPr/>
        </p:nvCxnSpPr>
        <p:spPr>
          <a:xfrm>
            <a:off x="3052428" y="-114299"/>
            <a:ext cx="0" cy="2606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 recte 41"/>
          <p:cNvCxnSpPr/>
          <p:nvPr/>
        </p:nvCxnSpPr>
        <p:spPr>
          <a:xfrm>
            <a:off x="6091560" y="-104128"/>
            <a:ext cx="0" cy="2606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882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855</Words>
  <Application>Microsoft Office PowerPoint</Application>
  <PresentationFormat>Presentación en pantalla (4:3)</PresentationFormat>
  <Paragraphs>54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Bodoni MT</vt:lpstr>
      <vt:lpstr>Calibri</vt:lpstr>
      <vt:lpstr>Wingdings</vt:lpstr>
      <vt:lpstr>Tema de l'Office</vt:lpstr>
      <vt:lpstr>Presentación de PowerPoint</vt:lpstr>
      <vt:lpstr>Presentación de PowerPoint</vt:lpstr>
    </vt:vector>
  </TitlesOfParts>
  <Company>Fujitsu UTELT2B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38073518P</dc:creator>
  <cp:lastModifiedBy>Carlos López Pablo</cp:lastModifiedBy>
  <cp:revision>19</cp:revision>
  <cp:lastPrinted>2020-01-16T11:45:00Z</cp:lastPrinted>
  <dcterms:created xsi:type="dcterms:W3CDTF">2019-12-16T06:59:32Z</dcterms:created>
  <dcterms:modified xsi:type="dcterms:W3CDTF">2020-01-30T16:45:37Z</dcterms:modified>
</cp:coreProperties>
</file>